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14.png" ContentType="image/png"/>
  <Override PartName="/ppt/media/image39.png" ContentType="image/png"/>
  <Override PartName="/ppt/media/image53.png" ContentType="image/png"/>
  <Override PartName="/ppt/media/image54.png" ContentType="image/png"/>
  <Override PartName="/ppt/media/image13.png" ContentType="image/png"/>
  <Override PartName="/ppt/media/image38.png" ContentType="image/png"/>
  <Override PartName="/ppt/media/image52.png" ContentType="image/png"/>
  <Override PartName="/ppt/media/image12.png" ContentType="image/png"/>
  <Override PartName="/ppt/media/image37.png" ContentType="image/png"/>
  <Override PartName="/ppt/media/image44.png" ContentType="image/png"/>
  <Override PartName="/ppt/media/image51.png" ContentType="image/png"/>
  <Override PartName="/ppt/media/image43.png" ContentType="image/png"/>
  <Override PartName="/ppt/media/image50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8262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5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5" name="PlaceHolder 5"/>
          <p:cNvSpPr>
            <a:spLocks noGrp="1"/>
          </p:cNvSpPr>
          <p:nvPr>
            <p:ph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6" name="PlaceHolder 6"/>
          <p:cNvSpPr>
            <a:spLocks noGrp="1"/>
          </p:cNvSpPr>
          <p:nvPr>
            <p:ph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7" name="PlaceHolder 7"/>
          <p:cNvSpPr>
            <a:spLocks noGrp="1"/>
          </p:cNvSpPr>
          <p:nvPr>
            <p:ph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3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 flipV="1">
            <a:off x="2268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Line 2"/>
          <p:cNvSpPr/>
          <p:nvPr/>
        </p:nvSpPr>
        <p:spPr>
          <a:xfrm flipV="1">
            <a:off x="2057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3"/>
          <p:cNvSpPr/>
          <p:nvPr/>
        </p:nvSpPr>
        <p:spPr>
          <a:xfrm flipV="1">
            <a:off x="2286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4"/>
          <p:cNvSpPr/>
          <p:nvPr/>
        </p:nvSpPr>
        <p:spPr>
          <a:xfrm flipV="1">
            <a:off x="2514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Line 5"/>
          <p:cNvSpPr/>
          <p:nvPr/>
        </p:nvSpPr>
        <p:spPr>
          <a:xfrm flipV="1">
            <a:off x="4343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6"/>
          <p:cNvSpPr/>
          <p:nvPr/>
        </p:nvSpPr>
        <p:spPr>
          <a:xfrm flipV="1">
            <a:off x="4572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Line 7"/>
          <p:cNvSpPr/>
          <p:nvPr/>
        </p:nvSpPr>
        <p:spPr>
          <a:xfrm flipV="1">
            <a:off x="4800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8"/>
          <p:cNvSpPr/>
          <p:nvPr/>
        </p:nvSpPr>
        <p:spPr>
          <a:xfrm flipV="1">
            <a:off x="66294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9"/>
          <p:cNvSpPr/>
          <p:nvPr/>
        </p:nvSpPr>
        <p:spPr>
          <a:xfrm flipV="1">
            <a:off x="68580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Line 10"/>
          <p:cNvSpPr/>
          <p:nvPr/>
        </p:nvSpPr>
        <p:spPr>
          <a:xfrm flipV="1">
            <a:off x="708660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11"/>
          <p:cNvSpPr/>
          <p:nvPr/>
        </p:nvSpPr>
        <p:spPr>
          <a:xfrm flipV="1">
            <a:off x="8920080" y="-11016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12"/>
          <p:cNvSpPr/>
          <p:nvPr/>
        </p:nvSpPr>
        <p:spPr>
          <a:xfrm flipV="1">
            <a:off x="2268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Line 13"/>
          <p:cNvSpPr/>
          <p:nvPr/>
        </p:nvSpPr>
        <p:spPr>
          <a:xfrm flipV="1">
            <a:off x="2057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Line 14"/>
          <p:cNvSpPr/>
          <p:nvPr/>
        </p:nvSpPr>
        <p:spPr>
          <a:xfrm flipV="1">
            <a:off x="2286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15"/>
          <p:cNvSpPr/>
          <p:nvPr/>
        </p:nvSpPr>
        <p:spPr>
          <a:xfrm flipV="1">
            <a:off x="2514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Line 16"/>
          <p:cNvSpPr/>
          <p:nvPr/>
        </p:nvSpPr>
        <p:spPr>
          <a:xfrm flipV="1">
            <a:off x="4343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Line 17"/>
          <p:cNvSpPr/>
          <p:nvPr/>
        </p:nvSpPr>
        <p:spPr>
          <a:xfrm flipV="1">
            <a:off x="4572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18"/>
          <p:cNvSpPr/>
          <p:nvPr/>
        </p:nvSpPr>
        <p:spPr>
          <a:xfrm flipV="1">
            <a:off x="4800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19"/>
          <p:cNvSpPr/>
          <p:nvPr/>
        </p:nvSpPr>
        <p:spPr>
          <a:xfrm flipV="1">
            <a:off x="66294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20"/>
          <p:cNvSpPr/>
          <p:nvPr/>
        </p:nvSpPr>
        <p:spPr>
          <a:xfrm flipV="1">
            <a:off x="68580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21"/>
          <p:cNvSpPr/>
          <p:nvPr/>
        </p:nvSpPr>
        <p:spPr>
          <a:xfrm flipV="1">
            <a:off x="708660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22"/>
          <p:cNvSpPr/>
          <p:nvPr/>
        </p:nvSpPr>
        <p:spPr>
          <a:xfrm flipV="1">
            <a:off x="8920080" y="5166720"/>
            <a:ext cx="360" cy="9144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23"/>
          <p:cNvSpPr/>
          <p:nvPr/>
        </p:nvSpPr>
        <p:spPr>
          <a:xfrm flipH="1">
            <a:off x="-10944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24"/>
          <p:cNvSpPr/>
          <p:nvPr/>
        </p:nvSpPr>
        <p:spPr>
          <a:xfrm flipH="1">
            <a:off x="-10944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25"/>
          <p:cNvSpPr/>
          <p:nvPr/>
        </p:nvSpPr>
        <p:spPr>
          <a:xfrm flipH="1">
            <a:off x="-10944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26"/>
          <p:cNvSpPr/>
          <p:nvPr/>
        </p:nvSpPr>
        <p:spPr>
          <a:xfrm flipH="1">
            <a:off x="-10944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27"/>
          <p:cNvSpPr/>
          <p:nvPr/>
        </p:nvSpPr>
        <p:spPr>
          <a:xfrm flipH="1">
            <a:off x="-10944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28"/>
          <p:cNvSpPr/>
          <p:nvPr/>
        </p:nvSpPr>
        <p:spPr>
          <a:xfrm flipH="1">
            <a:off x="-10944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29"/>
          <p:cNvSpPr/>
          <p:nvPr/>
        </p:nvSpPr>
        <p:spPr>
          <a:xfrm flipH="1">
            <a:off x="-10944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Line 30"/>
          <p:cNvSpPr/>
          <p:nvPr/>
        </p:nvSpPr>
        <p:spPr>
          <a:xfrm flipH="1">
            <a:off x="-109440" y="2296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31"/>
          <p:cNvSpPr/>
          <p:nvPr/>
        </p:nvSpPr>
        <p:spPr>
          <a:xfrm flipH="1">
            <a:off x="-10944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Line 32"/>
          <p:cNvSpPr/>
          <p:nvPr/>
        </p:nvSpPr>
        <p:spPr>
          <a:xfrm flipH="1">
            <a:off x="9162720" y="6541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33"/>
          <p:cNvSpPr/>
          <p:nvPr/>
        </p:nvSpPr>
        <p:spPr>
          <a:xfrm flipH="1">
            <a:off x="9162720" y="12952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34"/>
          <p:cNvSpPr/>
          <p:nvPr/>
        </p:nvSpPr>
        <p:spPr>
          <a:xfrm flipH="1">
            <a:off x="9162720" y="193572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Line 35"/>
          <p:cNvSpPr/>
          <p:nvPr/>
        </p:nvSpPr>
        <p:spPr>
          <a:xfrm flipH="1">
            <a:off x="9162720" y="257688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Line 36"/>
          <p:cNvSpPr/>
          <p:nvPr/>
        </p:nvSpPr>
        <p:spPr>
          <a:xfrm flipH="1">
            <a:off x="9162720" y="321156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Line 37"/>
          <p:cNvSpPr/>
          <p:nvPr/>
        </p:nvSpPr>
        <p:spPr>
          <a:xfrm flipH="1">
            <a:off x="9162720" y="38520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38"/>
          <p:cNvSpPr/>
          <p:nvPr/>
        </p:nvSpPr>
        <p:spPr>
          <a:xfrm flipH="1">
            <a:off x="9162720" y="449460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39"/>
          <p:cNvSpPr/>
          <p:nvPr/>
        </p:nvSpPr>
        <p:spPr>
          <a:xfrm flipH="1">
            <a:off x="9162720" y="2246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40"/>
          <p:cNvSpPr/>
          <p:nvPr/>
        </p:nvSpPr>
        <p:spPr>
          <a:xfrm flipH="1">
            <a:off x="9162720" y="4920840"/>
            <a:ext cx="91440" cy="360"/>
          </a:xfrm>
          <a:prstGeom prst="line">
            <a:avLst/>
          </a:prstGeom>
          <a:ln w="9360">
            <a:solidFill>
              <a:srgbClr val="c6c6c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PlaceHolder 4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42"/>
          <p:cNvSpPr>
            <a:spLocks noGrp="1"/>
          </p:cNvSpPr>
          <p:nvPr>
            <p:ph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0" y="-108000"/>
            <a:ext cx="9144000" cy="38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---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apiVersion: slide/v1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author: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affiliation: "IBM Center for Open Source Data and AI Technologies (CODAIT)"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name: "Romeo Kienzler"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role: "Data Scientist"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affiliation: "University Hospital Basel"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name: "Ivan Nesic"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role: "ML Engineer"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name: "The Elyra, JupyterLab, Kubernetes and KubeFlow authors"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kind: Titlepage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published: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type: video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url: "https://www.youtube.com/watch?v=H8WskMEUI74"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type: conference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url: "http://conference.scipy.org/proceedings/scipy2021/pdfs/ivan_nesic.pdf"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title: 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"CLAIMED – Component Library for AI, Machine Learning, ETL and Data Science"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</a:t>
            </a: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DejaVu Sans"/>
              </a:rPr>
              <a:t>- "A Kubeflow no code / low code architecture"</a:t>
            </a:r>
            <a:endParaRPr b="0" lang="en-US" sz="1400" spc="-1" strike="noStrike">
              <a:latin typeface="IBM Plex Sans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IBM Plex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3F3EB2C-A33D-4C86-A535-E3E0D8C6EDE3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778E89F1-DDE7-48AF-BE25-6318607966F9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27" name="CustomShape 3"/>
          <p:cNvSpPr/>
          <p:nvPr/>
        </p:nvSpPr>
        <p:spPr>
          <a:xfrm>
            <a:off x="-1709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Other workflow managers..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8" name="CustomShape 4"/>
          <p:cNvSpPr/>
          <p:nvPr/>
        </p:nvSpPr>
        <p:spPr>
          <a:xfrm>
            <a:off x="3171960" y="4191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vs. Kubeflow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1440" y="887040"/>
            <a:ext cx="9142560" cy="339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7DEC5BEC-D5A5-4024-83AF-52891F882A10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489A65CC-AA34-43E5-AD67-BD65AA6F0FB7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72720" y="-347760"/>
            <a:ext cx="90702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Other low code / no code tools..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72720" y="4116240"/>
            <a:ext cx="870444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vs. Elyra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35640" y="551520"/>
            <a:ext cx="7220160" cy="400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EA99F4C-7F60-44FE-98FF-E6BE3D668CC7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3867822-FE12-4BFF-BC51-64E0FF44862A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54360" y="-59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Full (source code) round-trip visual editing…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8" name="CustomShape 4"/>
          <p:cNvSpPr/>
          <p:nvPr/>
        </p:nvSpPr>
        <p:spPr>
          <a:xfrm>
            <a:off x="522360" y="4173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…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Kubeflow deployment using the Elyra Pipeline Editor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1374120" y="1585080"/>
            <a:ext cx="1337040" cy="1180440"/>
          </a:xfrm>
          <a:prstGeom prst="rect">
            <a:avLst/>
          </a:prstGeom>
          <a:ln>
            <a:noFill/>
          </a:ln>
        </p:spPr>
      </p:pic>
      <p:pic>
        <p:nvPicPr>
          <p:cNvPr id="540" name="" descr=""/>
          <p:cNvPicPr/>
          <p:nvPr/>
        </p:nvPicPr>
        <p:blipFill>
          <a:blip r:embed="rId2"/>
          <a:stretch/>
        </p:blipFill>
        <p:spPr>
          <a:xfrm>
            <a:off x="1353960" y="2727720"/>
            <a:ext cx="1421280" cy="1081440"/>
          </a:xfrm>
          <a:prstGeom prst="rect">
            <a:avLst/>
          </a:prstGeom>
          <a:ln>
            <a:noFill/>
          </a:ln>
        </p:spPr>
      </p:pic>
      <p:pic>
        <p:nvPicPr>
          <p:cNvPr id="541" name="" descr=""/>
          <p:cNvPicPr/>
          <p:nvPr/>
        </p:nvPicPr>
        <p:blipFill>
          <a:blip r:embed="rId3"/>
          <a:stretch/>
        </p:blipFill>
        <p:spPr>
          <a:xfrm>
            <a:off x="1285920" y="3841200"/>
            <a:ext cx="2663280" cy="853920"/>
          </a:xfrm>
          <a:prstGeom prst="rect">
            <a:avLst/>
          </a:prstGeom>
          <a:ln>
            <a:noFill/>
          </a:ln>
        </p:spPr>
      </p:pic>
      <p:pic>
        <p:nvPicPr>
          <p:cNvPr id="542" name="" descr=""/>
          <p:cNvPicPr/>
          <p:nvPr/>
        </p:nvPicPr>
        <p:blipFill>
          <a:blip r:embed="rId4"/>
          <a:stretch/>
        </p:blipFill>
        <p:spPr>
          <a:xfrm>
            <a:off x="5957280" y="1347120"/>
            <a:ext cx="1065600" cy="513360"/>
          </a:xfrm>
          <a:prstGeom prst="rect">
            <a:avLst/>
          </a:prstGeom>
          <a:ln>
            <a:noFill/>
          </a:ln>
        </p:spPr>
      </p:pic>
      <p:pic>
        <p:nvPicPr>
          <p:cNvPr id="543" name="" descr=""/>
          <p:cNvPicPr/>
          <p:nvPr/>
        </p:nvPicPr>
        <p:blipFill>
          <a:blip r:embed="rId5"/>
          <a:stretch/>
        </p:blipFill>
        <p:spPr>
          <a:xfrm>
            <a:off x="4281840" y="2880000"/>
            <a:ext cx="1184760" cy="1031040"/>
          </a:xfrm>
          <a:prstGeom prst="rect">
            <a:avLst/>
          </a:prstGeom>
          <a:ln>
            <a:noFill/>
          </a:ln>
        </p:spPr>
      </p:pic>
      <p:sp>
        <p:nvSpPr>
          <p:cNvPr id="544" name="Line 5"/>
          <p:cNvSpPr/>
          <p:nvPr/>
        </p:nvSpPr>
        <p:spPr>
          <a:xfrm>
            <a:off x="2785680" y="2208960"/>
            <a:ext cx="1568160" cy="934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Line 6"/>
          <p:cNvSpPr/>
          <p:nvPr/>
        </p:nvSpPr>
        <p:spPr>
          <a:xfrm>
            <a:off x="2781720" y="3247200"/>
            <a:ext cx="1503360" cy="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7"/>
          <p:cNvSpPr/>
          <p:nvPr/>
        </p:nvSpPr>
        <p:spPr>
          <a:xfrm flipV="1">
            <a:off x="3808440" y="3402720"/>
            <a:ext cx="613080" cy="519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Line 8"/>
          <p:cNvSpPr/>
          <p:nvPr/>
        </p:nvSpPr>
        <p:spPr>
          <a:xfrm flipH="1">
            <a:off x="5516640" y="3247200"/>
            <a:ext cx="274320" cy="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48" name="" descr=""/>
          <p:cNvPicPr/>
          <p:nvPr/>
        </p:nvPicPr>
        <p:blipFill>
          <a:blip r:embed="rId6"/>
          <a:stretch/>
        </p:blipFill>
        <p:spPr>
          <a:xfrm>
            <a:off x="6890040" y="2756880"/>
            <a:ext cx="2266200" cy="1206720"/>
          </a:xfrm>
          <a:prstGeom prst="rect">
            <a:avLst/>
          </a:prstGeom>
          <a:ln>
            <a:noFill/>
          </a:ln>
        </p:spPr>
      </p:pic>
      <p:pic>
        <p:nvPicPr>
          <p:cNvPr id="549" name="" descr=""/>
          <p:cNvPicPr/>
          <p:nvPr/>
        </p:nvPicPr>
        <p:blipFill>
          <a:blip r:embed="rId7"/>
          <a:stretch/>
        </p:blipFill>
        <p:spPr>
          <a:xfrm>
            <a:off x="5590800" y="2684160"/>
            <a:ext cx="1462320" cy="1462320"/>
          </a:xfrm>
          <a:prstGeom prst="rect">
            <a:avLst/>
          </a:prstGeom>
          <a:ln>
            <a:noFill/>
          </a:ln>
        </p:spPr>
      </p:pic>
      <p:sp>
        <p:nvSpPr>
          <p:cNvPr id="550" name="Line 9"/>
          <p:cNvSpPr/>
          <p:nvPr/>
        </p:nvSpPr>
        <p:spPr>
          <a:xfrm flipH="1">
            <a:off x="6932160" y="3233520"/>
            <a:ext cx="579600" cy="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0"/>
          <p:cNvSpPr/>
          <p:nvPr/>
        </p:nvSpPr>
        <p:spPr>
          <a:xfrm>
            <a:off x="3214080" y="2208960"/>
            <a:ext cx="9921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*.ipynb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2" name="CustomShape 11"/>
          <p:cNvSpPr/>
          <p:nvPr/>
        </p:nvSpPr>
        <p:spPr>
          <a:xfrm>
            <a:off x="2793960" y="2900880"/>
            <a:ext cx="680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*.py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CustomShape 12"/>
          <p:cNvSpPr/>
          <p:nvPr/>
        </p:nvSpPr>
        <p:spPr>
          <a:xfrm>
            <a:off x="3579840" y="3402720"/>
            <a:ext cx="7020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*.sh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8"/>
          <a:stretch/>
        </p:blipFill>
        <p:spPr>
          <a:xfrm>
            <a:off x="3671280" y="947520"/>
            <a:ext cx="1323360" cy="1024920"/>
          </a:xfrm>
          <a:prstGeom prst="rect">
            <a:avLst/>
          </a:prstGeom>
          <a:ln>
            <a:noFill/>
          </a:ln>
        </p:spPr>
      </p:pic>
      <p:sp>
        <p:nvSpPr>
          <p:cNvPr id="555" name="Line 13"/>
          <p:cNvSpPr/>
          <p:nvPr/>
        </p:nvSpPr>
        <p:spPr>
          <a:xfrm>
            <a:off x="4585680" y="2136240"/>
            <a:ext cx="182880" cy="6400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4"/>
          <p:cNvSpPr/>
          <p:nvPr/>
        </p:nvSpPr>
        <p:spPr>
          <a:xfrm>
            <a:off x="4585680" y="2064240"/>
            <a:ext cx="4759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7" name="CustomShape 15"/>
          <p:cNvSpPr/>
          <p:nvPr/>
        </p:nvSpPr>
        <p:spPr>
          <a:xfrm>
            <a:off x="5694840" y="2047680"/>
            <a:ext cx="614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[ref]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8" name="Line 16"/>
          <p:cNvSpPr/>
          <p:nvPr/>
        </p:nvSpPr>
        <p:spPr>
          <a:xfrm flipH="1" flipV="1">
            <a:off x="6780240" y="1953360"/>
            <a:ext cx="1005840" cy="91440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Line 17"/>
          <p:cNvSpPr/>
          <p:nvPr/>
        </p:nvSpPr>
        <p:spPr>
          <a:xfrm flipV="1">
            <a:off x="5061600" y="1920240"/>
            <a:ext cx="882000" cy="837720"/>
          </a:xfrm>
          <a:prstGeom prst="line">
            <a:avLst/>
          </a:prstGeom>
          <a:ln cap="rnd">
            <a:solidFill>
              <a:srgbClr val="3465a4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8"/>
          <p:cNvSpPr/>
          <p:nvPr/>
        </p:nvSpPr>
        <p:spPr>
          <a:xfrm>
            <a:off x="7054560" y="1881360"/>
            <a:ext cx="5738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pull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Training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Group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Distributed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TFJob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754200" y="4803840"/>
            <a:ext cx="89283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TFJob operator supports parallel training on multiple nodes and GPUs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2028240" y="862200"/>
            <a:ext cx="4750200" cy="391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Processing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Group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Distributed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Name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SparkJob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4200" y="4803840"/>
            <a:ext cx="89283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SparkJob operator supports parallel processing on multiple nodes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1"/>
          <a:stretch/>
        </p:blipFill>
        <p:spPr>
          <a:xfrm>
            <a:off x="0" y="1134360"/>
            <a:ext cx="9138960" cy="32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Tuning Group: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Hyperopt Name: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Katib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1734480" y="4803840"/>
            <a:ext cx="6030360" cy="33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Visualization of a hyper parameter optimization result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1"/>
          <a:stretch/>
        </p:blipFill>
        <p:spPr>
          <a:xfrm>
            <a:off x="1722240" y="1095120"/>
            <a:ext cx="5867640" cy="328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Metric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Group: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Explainability Name: AIX360/LIME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432000" y="4803840"/>
            <a:ext cx="913932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on how LIME helps to identify classification relevant areas of an image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1280160" y="1273320"/>
            <a:ext cx="6213240" cy="302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Metric Group: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Adversarial Robustness Name: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ART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1908000" y="4803840"/>
            <a:ext cx="913932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on how Adversarial Attacks happen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2728800" y="918000"/>
            <a:ext cx="4293000" cy="368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346680" y="-164880"/>
            <a:ext cx="9066960" cy="12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Example Pipeline Components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Category: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Metric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Group: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AI Fairness Name: AIF360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468000" y="4803840"/>
            <a:ext cx="9139320" cy="5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 on how the AIF360 toolkit computes fairness metrics and mitigates bias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2011680" y="991800"/>
            <a:ext cx="4933080" cy="370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210240" y="193680"/>
            <a:ext cx="4136400" cy="79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9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IBM Watson OpenScale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0" name="CustomShape 2"/>
          <p:cNvSpPr/>
          <p:nvPr/>
        </p:nvSpPr>
        <p:spPr>
          <a:xfrm>
            <a:off x="219600" y="1259280"/>
            <a:ext cx="4118040" cy="32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IBM Watson OpenScale uses the same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Open Source components on top of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Kubernetes, Kubeflow and KFServing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7086600" y="444816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2E9E8150-C73F-433A-A7D3-A65653374962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582" name="" descr=""/>
          <p:cNvPicPr/>
          <p:nvPr/>
        </p:nvPicPr>
        <p:blipFill>
          <a:blip r:embed="rId1"/>
          <a:stretch/>
        </p:blipFill>
        <p:spPr>
          <a:xfrm>
            <a:off x="1172160" y="2368440"/>
            <a:ext cx="1386720" cy="1722600"/>
          </a:xfrm>
          <a:prstGeom prst="rect">
            <a:avLst/>
          </a:prstGeom>
          <a:ln>
            <a:noFill/>
          </a:ln>
        </p:spPr>
      </p:pic>
      <p:sp>
        <p:nvSpPr>
          <p:cNvPr id="583" name="CustomShape 4"/>
          <p:cNvSpPr/>
          <p:nvPr/>
        </p:nvSpPr>
        <p:spPr>
          <a:xfrm>
            <a:off x="709200" y="4023720"/>
            <a:ext cx="310428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i="1" lang="en-US" sz="28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Did you know?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84" name="CustomShape 5"/>
          <p:cNvSpPr/>
          <p:nvPr/>
        </p:nvSpPr>
        <p:spPr>
          <a:xfrm>
            <a:off x="3744720" y="4467600"/>
            <a:ext cx="5120280" cy="17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1100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Model Monitoring and visualization of bias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(IBM Watson OpenScale)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2"/>
          <a:stretch/>
        </p:blipFill>
        <p:spPr>
          <a:xfrm>
            <a:off x="3657600" y="1927440"/>
            <a:ext cx="3207240" cy="2402280"/>
          </a:xfrm>
          <a:prstGeom prst="rect">
            <a:avLst/>
          </a:prstGeom>
          <a:ln>
            <a:noFill/>
          </a:ln>
          <a:effectLst>
            <a:outerShdw dir="2700000" dist="101823">
              <a:srgbClr val="000000">
                <a:alpha val="64000"/>
              </a:srgbClr>
            </a:outerShdw>
          </a:effectLst>
        </p:spPr>
      </p:pic>
      <p:pic>
        <p:nvPicPr>
          <p:cNvPr id="586" name="" descr=""/>
          <p:cNvPicPr/>
          <p:nvPr/>
        </p:nvPicPr>
        <p:blipFill>
          <a:blip r:embed="rId3"/>
          <a:stretch/>
        </p:blipFill>
        <p:spPr>
          <a:xfrm>
            <a:off x="5669280" y="441000"/>
            <a:ext cx="3218040" cy="2214000"/>
          </a:xfrm>
          <a:prstGeom prst="rect">
            <a:avLst/>
          </a:prstGeom>
          <a:ln>
            <a:noFill/>
          </a:ln>
          <a:effectLst>
            <a:outerShdw dir="2700000" dist="101823">
              <a:srgbClr val="000000">
                <a:alpha val="64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0" y="-108000"/>
            <a:ext cx="9144000" cy="38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Requirements</a:t>
            </a:r>
            <a:br/>
            <a:endParaRPr b="0" lang="en-US" sz="36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Rapid prototyping using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visual editing and notebooks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Seamless scaling during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 and deployment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GPU support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ML tools: PyData stack,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TensorFlow, PyTorch, …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life science tools: DICOM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input, DICOM output, …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Reproducibility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Data lineage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Reference implementation in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source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Collaboration support</a:t>
            </a: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IBM Plex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9C036294-1C5C-434E-B882-331AA91D4D06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5A5ABF6A-CDB8-4169-976F-10DF1BB1AAE4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89" name="CustomShape 3"/>
          <p:cNvSpPr/>
          <p:nvPr/>
        </p:nvSpPr>
        <p:spPr>
          <a:xfrm>
            <a:off x="-2393640" y="-59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Component creation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and cataloging...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0" name="CustomShape 4"/>
          <p:cNvSpPr/>
          <p:nvPr/>
        </p:nvSpPr>
        <p:spPr>
          <a:xfrm>
            <a:off x="954360" y="4137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...using Elyra and ML Exchange (MLX)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689760" y="1629360"/>
            <a:ext cx="900720" cy="795240"/>
          </a:xfrm>
          <a:prstGeom prst="rect">
            <a:avLst/>
          </a:prstGeom>
          <a:ln>
            <a:noFill/>
          </a:ln>
        </p:spPr>
      </p:pic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676080" y="2399760"/>
            <a:ext cx="957600" cy="728280"/>
          </a:xfrm>
          <a:prstGeom prst="rect">
            <a:avLst/>
          </a:prstGeom>
          <a:ln>
            <a:noFill/>
          </a:ln>
        </p:spPr>
      </p:pic>
      <p:pic>
        <p:nvPicPr>
          <p:cNvPr id="593" name="" descr=""/>
          <p:cNvPicPr/>
          <p:nvPr/>
        </p:nvPicPr>
        <p:blipFill>
          <a:blip r:embed="rId3"/>
          <a:stretch/>
        </p:blipFill>
        <p:spPr>
          <a:xfrm>
            <a:off x="630360" y="3150000"/>
            <a:ext cx="1794600" cy="575280"/>
          </a:xfrm>
          <a:prstGeom prst="rect">
            <a:avLst/>
          </a:prstGeom>
          <a:ln>
            <a:noFill/>
          </a:ln>
        </p:spPr>
      </p:pic>
      <p:pic>
        <p:nvPicPr>
          <p:cNvPr id="594" name="" descr=""/>
          <p:cNvPicPr/>
          <p:nvPr/>
        </p:nvPicPr>
        <p:blipFill>
          <a:blip r:embed="rId4"/>
          <a:stretch/>
        </p:blipFill>
        <p:spPr>
          <a:xfrm>
            <a:off x="3827880" y="1468800"/>
            <a:ext cx="717840" cy="345960"/>
          </a:xfrm>
          <a:prstGeom prst="rect">
            <a:avLst/>
          </a:prstGeom>
          <a:ln>
            <a:noFill/>
          </a:ln>
        </p:spPr>
      </p:pic>
      <p:pic>
        <p:nvPicPr>
          <p:cNvPr id="595" name="" descr=""/>
          <p:cNvPicPr/>
          <p:nvPr/>
        </p:nvPicPr>
        <p:blipFill>
          <a:blip r:embed="rId5"/>
          <a:stretch/>
        </p:blipFill>
        <p:spPr>
          <a:xfrm>
            <a:off x="4457520" y="3788280"/>
            <a:ext cx="798120" cy="694440"/>
          </a:xfrm>
          <a:prstGeom prst="rect">
            <a:avLst/>
          </a:prstGeom>
          <a:ln>
            <a:noFill/>
          </a:ln>
        </p:spPr>
      </p:pic>
      <p:sp>
        <p:nvSpPr>
          <p:cNvPr id="596" name="Line 5"/>
          <p:cNvSpPr/>
          <p:nvPr/>
        </p:nvSpPr>
        <p:spPr>
          <a:xfrm>
            <a:off x="1641240" y="2049840"/>
            <a:ext cx="1057320" cy="63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Line 6"/>
          <p:cNvSpPr/>
          <p:nvPr/>
        </p:nvSpPr>
        <p:spPr>
          <a:xfrm>
            <a:off x="1638720" y="2749680"/>
            <a:ext cx="10134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Line 7"/>
          <p:cNvSpPr/>
          <p:nvPr/>
        </p:nvSpPr>
        <p:spPr>
          <a:xfrm flipV="1">
            <a:off x="2330640" y="2854440"/>
            <a:ext cx="413280" cy="350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Line 8"/>
          <p:cNvSpPr/>
          <p:nvPr/>
        </p:nvSpPr>
        <p:spPr>
          <a:xfrm flipV="1">
            <a:off x="3162960" y="1815840"/>
            <a:ext cx="677880" cy="616320"/>
          </a:xfrm>
          <a:prstGeom prst="line">
            <a:avLst/>
          </a:prstGeom>
          <a:ln cap="rnd">
            <a:solidFill>
              <a:srgbClr val="3465a4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Line 9"/>
          <p:cNvSpPr/>
          <p:nvPr/>
        </p:nvSpPr>
        <p:spPr>
          <a:xfrm flipH="1">
            <a:off x="3482280" y="2740320"/>
            <a:ext cx="420120" cy="936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0"/>
          <p:cNvSpPr/>
          <p:nvPr/>
        </p:nvSpPr>
        <p:spPr>
          <a:xfrm>
            <a:off x="1929960" y="2049840"/>
            <a:ext cx="83232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*.ipynb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02" name="CustomShape 11"/>
          <p:cNvSpPr/>
          <p:nvPr/>
        </p:nvSpPr>
        <p:spPr>
          <a:xfrm>
            <a:off x="1646640" y="2516400"/>
            <a:ext cx="54396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*.py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603" name="CustomShape 12"/>
          <p:cNvSpPr/>
          <p:nvPr/>
        </p:nvSpPr>
        <p:spPr>
          <a:xfrm>
            <a:off x="2176920" y="2854440"/>
            <a:ext cx="54360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*.sh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6"/>
          <a:stretch/>
        </p:blipFill>
        <p:spPr>
          <a:xfrm>
            <a:off x="2238480" y="1199520"/>
            <a:ext cx="891360" cy="690480"/>
          </a:xfrm>
          <a:prstGeom prst="rect">
            <a:avLst/>
          </a:prstGeom>
          <a:ln>
            <a:noFill/>
          </a:ln>
        </p:spPr>
      </p:pic>
      <p:sp>
        <p:nvSpPr>
          <p:cNvPr id="605" name="Line 13"/>
          <p:cNvSpPr/>
          <p:nvPr/>
        </p:nvSpPr>
        <p:spPr>
          <a:xfrm>
            <a:off x="2854800" y="2000880"/>
            <a:ext cx="123120" cy="431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4"/>
          <p:cNvSpPr/>
          <p:nvPr/>
        </p:nvSpPr>
        <p:spPr>
          <a:xfrm>
            <a:off x="2854800" y="1952280"/>
            <a:ext cx="4078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*.r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7" name="CustomShape 15"/>
          <p:cNvSpPr/>
          <p:nvPr/>
        </p:nvSpPr>
        <p:spPr>
          <a:xfrm>
            <a:off x="3602520" y="1941120"/>
            <a:ext cx="385920" cy="81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DejaVu Sans"/>
              </a:rPr>
              <a:t>[ref]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08" name="Line 16"/>
          <p:cNvSpPr/>
          <p:nvPr/>
        </p:nvSpPr>
        <p:spPr>
          <a:xfrm flipV="1">
            <a:off x="3175560" y="1803600"/>
            <a:ext cx="677880" cy="616320"/>
          </a:xfrm>
          <a:prstGeom prst="line">
            <a:avLst/>
          </a:prstGeom>
          <a:ln cap="rnd">
            <a:solidFill>
              <a:srgbClr val="3465a4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09" name="" descr=""/>
          <p:cNvPicPr/>
          <p:nvPr/>
        </p:nvPicPr>
        <p:blipFill>
          <a:blip r:embed="rId7"/>
          <a:stretch/>
        </p:blipFill>
        <p:spPr>
          <a:xfrm>
            <a:off x="3974760" y="2072880"/>
            <a:ext cx="1282320" cy="1282680"/>
          </a:xfrm>
          <a:prstGeom prst="rect">
            <a:avLst/>
          </a:prstGeom>
          <a:ln>
            <a:noFill/>
          </a:ln>
        </p:spPr>
      </p:pic>
      <p:sp>
        <p:nvSpPr>
          <p:cNvPr id="610" name="CustomShape 17"/>
          <p:cNvSpPr/>
          <p:nvPr/>
        </p:nvSpPr>
        <p:spPr>
          <a:xfrm>
            <a:off x="4580640" y="3048840"/>
            <a:ext cx="6624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MLX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1" name="CustomShape 18"/>
          <p:cNvSpPr/>
          <p:nvPr/>
        </p:nvSpPr>
        <p:spPr>
          <a:xfrm>
            <a:off x="3300480" y="2545920"/>
            <a:ext cx="1206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2" name="" descr=""/>
          <p:cNvPicPr/>
          <p:nvPr/>
        </p:nvPicPr>
        <p:blipFill>
          <a:blip r:embed="rId8"/>
          <a:stretch/>
        </p:blipFill>
        <p:spPr>
          <a:xfrm>
            <a:off x="2729520" y="2484360"/>
            <a:ext cx="630720" cy="548280"/>
          </a:xfrm>
          <a:prstGeom prst="rect">
            <a:avLst/>
          </a:prstGeom>
          <a:ln>
            <a:noFill/>
          </a:ln>
        </p:spPr>
      </p:pic>
      <p:sp>
        <p:nvSpPr>
          <p:cNvPr id="613" name="CustomShape 19"/>
          <p:cNvSpPr/>
          <p:nvPr/>
        </p:nvSpPr>
        <p:spPr>
          <a:xfrm>
            <a:off x="2927520" y="3034080"/>
            <a:ext cx="398880" cy="32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³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4" name="Line 20"/>
          <p:cNvSpPr/>
          <p:nvPr/>
        </p:nvSpPr>
        <p:spPr>
          <a:xfrm>
            <a:off x="4827240" y="3357000"/>
            <a:ext cx="0" cy="334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" descr=""/>
          <p:cNvPicPr/>
          <p:nvPr/>
        </p:nvPicPr>
        <p:blipFill>
          <a:blip r:embed="rId9"/>
          <a:stretch/>
        </p:blipFill>
        <p:spPr>
          <a:xfrm>
            <a:off x="6006240" y="3665160"/>
            <a:ext cx="623160" cy="579600"/>
          </a:xfrm>
          <a:prstGeom prst="rect">
            <a:avLst/>
          </a:prstGeom>
          <a:ln>
            <a:noFill/>
          </a:ln>
        </p:spPr>
      </p:pic>
      <p:sp>
        <p:nvSpPr>
          <p:cNvPr id="616" name="CustomShape 21"/>
          <p:cNvSpPr/>
          <p:nvPr/>
        </p:nvSpPr>
        <p:spPr>
          <a:xfrm>
            <a:off x="5529600" y="4295160"/>
            <a:ext cx="2409480" cy="29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Watson Studio Pipelines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17" name="Line 22"/>
          <p:cNvSpPr/>
          <p:nvPr/>
        </p:nvSpPr>
        <p:spPr>
          <a:xfrm>
            <a:off x="5258520" y="2960640"/>
            <a:ext cx="745200" cy="6429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18" name="" descr=""/>
          <p:cNvPicPr/>
          <p:nvPr/>
        </p:nvPicPr>
        <p:blipFill>
          <a:blip r:embed="rId10"/>
          <a:stretch/>
        </p:blipFill>
        <p:spPr>
          <a:xfrm>
            <a:off x="5742000" y="2112120"/>
            <a:ext cx="1169640" cy="1146240"/>
          </a:xfrm>
          <a:prstGeom prst="rect">
            <a:avLst/>
          </a:prstGeom>
          <a:ln>
            <a:noFill/>
          </a:ln>
        </p:spPr>
      </p:pic>
      <p:sp>
        <p:nvSpPr>
          <p:cNvPr id="619" name="CustomShape 23"/>
          <p:cNvSpPr/>
          <p:nvPr/>
        </p:nvSpPr>
        <p:spPr>
          <a:xfrm>
            <a:off x="5990760" y="3178800"/>
            <a:ext cx="1363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Acumos AI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11"/>
          <a:stretch/>
        </p:blipFill>
        <p:spPr>
          <a:xfrm>
            <a:off x="1997280" y="3911400"/>
            <a:ext cx="2209680" cy="491760"/>
          </a:xfrm>
          <a:prstGeom prst="rect">
            <a:avLst/>
          </a:prstGeom>
          <a:ln>
            <a:noFill/>
          </a:ln>
        </p:spPr>
      </p:pic>
      <p:sp>
        <p:nvSpPr>
          <p:cNvPr id="621" name="Line 24"/>
          <p:cNvSpPr/>
          <p:nvPr/>
        </p:nvSpPr>
        <p:spPr>
          <a:xfrm>
            <a:off x="3044880" y="3267360"/>
            <a:ext cx="0" cy="582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Line 25"/>
          <p:cNvSpPr/>
          <p:nvPr/>
        </p:nvSpPr>
        <p:spPr>
          <a:xfrm>
            <a:off x="5325480" y="2740320"/>
            <a:ext cx="416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4023360" y="361800"/>
            <a:ext cx="1282320" cy="1282680"/>
          </a:xfrm>
          <a:prstGeom prst="rect">
            <a:avLst/>
          </a:prstGeom>
          <a:ln>
            <a:noFill/>
          </a:ln>
        </p:spPr>
      </p:pic>
      <p:sp>
        <p:nvSpPr>
          <p:cNvPr id="624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EA9C90D4-42D6-450B-9E1B-700F8AE446D8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5BB530A2-4CAE-44C9-B048-2AE6D7B99F7C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-3185640" y="-59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Component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</a:t>
            </a: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consumption...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1299960" y="4191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...using Elyra or Watson Studio Pipelines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28" name="Line 5"/>
          <p:cNvSpPr/>
          <p:nvPr/>
        </p:nvSpPr>
        <p:spPr>
          <a:xfrm flipV="1">
            <a:off x="4008600" y="1280160"/>
            <a:ext cx="197640" cy="75420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29" name="" descr=""/>
          <p:cNvPicPr/>
          <p:nvPr/>
        </p:nvPicPr>
        <p:blipFill>
          <a:blip r:embed="rId2"/>
          <a:stretch/>
        </p:blipFill>
        <p:spPr>
          <a:xfrm>
            <a:off x="107280" y="2148120"/>
            <a:ext cx="4352040" cy="1935360"/>
          </a:xfrm>
          <a:prstGeom prst="rect">
            <a:avLst/>
          </a:prstGeom>
          <a:ln>
            <a:noFill/>
          </a:ln>
        </p:spPr>
      </p:pic>
      <p:pic>
        <p:nvPicPr>
          <p:cNvPr id="630" name="" descr=""/>
          <p:cNvPicPr/>
          <p:nvPr/>
        </p:nvPicPr>
        <p:blipFill>
          <a:blip r:embed="rId3"/>
          <a:stretch/>
        </p:blipFill>
        <p:spPr>
          <a:xfrm>
            <a:off x="4685760" y="2142720"/>
            <a:ext cx="4419000" cy="2087280"/>
          </a:xfrm>
          <a:prstGeom prst="rect">
            <a:avLst/>
          </a:prstGeom>
          <a:ln>
            <a:noFill/>
          </a:ln>
        </p:spPr>
      </p:pic>
      <p:sp>
        <p:nvSpPr>
          <p:cNvPr id="631" name="Line 6"/>
          <p:cNvSpPr/>
          <p:nvPr/>
        </p:nvSpPr>
        <p:spPr>
          <a:xfrm flipH="1" flipV="1">
            <a:off x="5120640" y="1371600"/>
            <a:ext cx="508320" cy="66276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diamond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32" name="" descr=""/>
          <p:cNvPicPr/>
          <p:nvPr/>
        </p:nvPicPr>
        <p:blipFill>
          <a:blip r:embed="rId4"/>
          <a:stretch/>
        </p:blipFill>
        <p:spPr>
          <a:xfrm>
            <a:off x="-720" y="2148120"/>
            <a:ext cx="4584960" cy="203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03F24618-BE5A-406E-B301-8DC835C177BC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634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55F7B798-2A33-4C8B-B04F-2DD7FB502E86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635" name="CustomShape 3"/>
          <p:cNvSpPr/>
          <p:nvPr/>
        </p:nvSpPr>
        <p:spPr>
          <a:xfrm>
            <a:off x="-1737360" y="-1828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 final pipeline in Elyra..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6" name="CustomShape 4"/>
          <p:cNvSpPr/>
          <p:nvPr/>
        </p:nvSpPr>
        <p:spPr>
          <a:xfrm>
            <a:off x="2908080" y="411804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and KubeFlow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1"/>
          <a:stretch/>
        </p:blipFill>
        <p:spPr>
          <a:xfrm>
            <a:off x="71280" y="1391400"/>
            <a:ext cx="5504400" cy="2448360"/>
          </a:xfrm>
          <a:prstGeom prst="rect">
            <a:avLst/>
          </a:prstGeom>
          <a:ln>
            <a:noFill/>
          </a:ln>
        </p:spPr>
      </p:pic>
      <p:pic>
        <p:nvPicPr>
          <p:cNvPr id="638" name="" descr=""/>
          <p:cNvPicPr/>
          <p:nvPr/>
        </p:nvPicPr>
        <p:blipFill>
          <a:blip r:embed="rId2"/>
          <a:stretch/>
        </p:blipFill>
        <p:spPr>
          <a:xfrm>
            <a:off x="5844240" y="-16560"/>
            <a:ext cx="3262320" cy="458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137160" y="68040"/>
            <a:ext cx="8772480" cy="440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Summar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br/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Rapid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prototyping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visual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editing and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notebooks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Seamless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during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development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deployment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GPU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support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ML tools: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PyData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stack,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TensorFlow,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PyTorch, 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life science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tools: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DICOM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input,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DICOM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output, …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Reproducibili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Data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lineage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Reference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implementati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 in open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source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Collaboration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support 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2312839E-91D6-40B4-B36D-50B4339EBAF1}" type="slidenum">
              <a:rPr b="0" lang="en-US" sz="600" spc="-1" strike="noStrike">
                <a:solidFill>
                  <a:srgbClr val="ffffff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1"/>
          <a:stretch/>
        </p:blipFill>
        <p:spPr>
          <a:xfrm>
            <a:off x="7788600" y="151812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2" name="" descr=""/>
          <p:cNvPicPr/>
          <p:nvPr/>
        </p:nvPicPr>
        <p:blipFill>
          <a:blip r:embed="rId2"/>
          <a:stretch/>
        </p:blipFill>
        <p:spPr>
          <a:xfrm>
            <a:off x="2194560" y="192024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3" name="" descr=""/>
          <p:cNvPicPr/>
          <p:nvPr/>
        </p:nvPicPr>
        <p:blipFill>
          <a:blip r:embed="rId3"/>
          <a:stretch/>
        </p:blipFill>
        <p:spPr>
          <a:xfrm>
            <a:off x="6949440" y="228636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4" name="" descr=""/>
          <p:cNvPicPr/>
          <p:nvPr/>
        </p:nvPicPr>
        <p:blipFill>
          <a:blip r:embed="rId4"/>
          <a:stretch/>
        </p:blipFill>
        <p:spPr>
          <a:xfrm>
            <a:off x="7152840" y="265248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5" name="" descr=""/>
          <p:cNvPicPr/>
          <p:nvPr/>
        </p:nvPicPr>
        <p:blipFill>
          <a:blip r:embed="rId5"/>
          <a:stretch/>
        </p:blipFill>
        <p:spPr>
          <a:xfrm>
            <a:off x="2377440" y="294192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6" name="" descr=""/>
          <p:cNvPicPr/>
          <p:nvPr/>
        </p:nvPicPr>
        <p:blipFill>
          <a:blip r:embed="rId6"/>
          <a:stretch/>
        </p:blipFill>
        <p:spPr>
          <a:xfrm>
            <a:off x="2103120" y="338436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7" name="" descr=""/>
          <p:cNvPicPr/>
          <p:nvPr/>
        </p:nvPicPr>
        <p:blipFill>
          <a:blip r:embed="rId7"/>
          <a:stretch/>
        </p:blipFill>
        <p:spPr>
          <a:xfrm>
            <a:off x="6035040" y="367416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8" name="" descr=""/>
          <p:cNvPicPr/>
          <p:nvPr/>
        </p:nvPicPr>
        <p:blipFill>
          <a:blip r:embed="rId8"/>
          <a:stretch/>
        </p:blipFill>
        <p:spPr>
          <a:xfrm>
            <a:off x="7585200" y="1174680"/>
            <a:ext cx="381240" cy="376920"/>
          </a:xfrm>
          <a:prstGeom prst="rect">
            <a:avLst/>
          </a:prstGeom>
          <a:ln>
            <a:noFill/>
          </a:ln>
        </p:spPr>
      </p:pic>
      <p:pic>
        <p:nvPicPr>
          <p:cNvPr id="649" name="" descr=""/>
          <p:cNvPicPr/>
          <p:nvPr/>
        </p:nvPicPr>
        <p:blipFill>
          <a:blip r:embed="rId9"/>
          <a:stretch/>
        </p:blipFill>
        <p:spPr>
          <a:xfrm>
            <a:off x="3291840" y="4093200"/>
            <a:ext cx="381240" cy="37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7086600" y="480888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AEDA81C-588E-41CA-B5C4-BCF795FC17FD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7086600" y="480888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F0C34568-A170-4201-8F4D-38FFCB99AEC9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-2830320" y="756720"/>
            <a:ext cx="970668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Browser based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image labeling: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Classification /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Object recognition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training data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-858960" y="-3459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Cloud annotations provides...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4" name="CustomShape 5"/>
          <p:cNvSpPr/>
          <p:nvPr/>
        </p:nvSpPr>
        <p:spPr>
          <a:xfrm>
            <a:off x="2252880" y="417384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...in Open Source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110880" y="4026600"/>
            <a:ext cx="3633480" cy="60480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3854520" y="763200"/>
            <a:ext cx="5173200" cy="30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663440" y="158400"/>
            <a:ext cx="4292640" cy="1026000"/>
          </a:xfrm>
          <a:prstGeom prst="rect">
            <a:avLst/>
          </a:prstGeom>
          <a:gradFill rotWithShape="0">
            <a:gsLst>
              <a:gs pos="0">
                <a:srgbClr val="007fff"/>
              </a:gs>
              <a:gs pos="100000">
                <a:srgbClr val="00ffff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"/>
          <p:cNvSpPr/>
          <p:nvPr/>
        </p:nvSpPr>
        <p:spPr>
          <a:xfrm>
            <a:off x="4791600" y="193680"/>
            <a:ext cx="4118040" cy="42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OS-level “virtualization” to deliver and run software in packages called containers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9" name="CustomShape 3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FCB1DA03-3959-42B5-9A0D-65C4CD7DD35D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80" name="CustomShape 4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72B13B2C-D706-4DC4-A148-267A5F72604C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81" name="CustomShape 5"/>
          <p:cNvSpPr/>
          <p:nvPr/>
        </p:nvSpPr>
        <p:spPr>
          <a:xfrm>
            <a:off x="-274320" y="1297080"/>
            <a:ext cx="1007496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Lightweight “virtualization”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Security and isolation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Super-fast startup/teardown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482" name="CustomShape 6"/>
          <p:cNvSpPr/>
          <p:nvPr/>
        </p:nvSpPr>
        <p:spPr>
          <a:xfrm>
            <a:off x="-2213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Docker provides...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3" name="CustomShape 7"/>
          <p:cNvSpPr/>
          <p:nvPr/>
        </p:nvSpPr>
        <p:spPr>
          <a:xfrm>
            <a:off x="2252880" y="4173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...on top of Linux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84" name="" descr=""/>
          <p:cNvPicPr/>
          <p:nvPr/>
        </p:nvPicPr>
        <p:blipFill>
          <a:blip r:embed="rId1"/>
          <a:stretch/>
        </p:blipFill>
        <p:spPr>
          <a:xfrm>
            <a:off x="91440" y="3843360"/>
            <a:ext cx="3561120" cy="8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4663440" y="158400"/>
            <a:ext cx="4292640" cy="1026000"/>
          </a:xfrm>
          <a:prstGeom prst="rect">
            <a:avLst/>
          </a:prstGeom>
          <a:gradFill rotWithShape="0">
            <a:gsLst>
              <a:gs pos="0">
                <a:srgbClr val="007fff"/>
              </a:gs>
              <a:gs pos="100000">
                <a:srgbClr val="00ffff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2"/>
          <p:cNvSpPr/>
          <p:nvPr/>
        </p:nvSpPr>
        <p:spPr>
          <a:xfrm>
            <a:off x="4791600" y="193680"/>
            <a:ext cx="4118040" cy="42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Some prominent users: Adidas, Booking.com, Box, Google, Huawei, IBM, The New York Times, ING, ricardo.ch, Spotify, Wikimedia, Zalando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87" name="CustomShape 3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9510DE0D-6410-4B75-BE32-704CF48C6A35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1999F3DB-085C-4064-AAFA-FB256AF3CEB2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-274320" y="1297080"/>
            <a:ext cx="1007496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Container Orchestration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Deployment, scaling and management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IBM Plex Sans"/>
                <a:ea typeface="DejaVu Sans"/>
              </a:rPr>
              <a:t>High availability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</p:txBody>
      </p:sp>
      <p:sp>
        <p:nvSpPr>
          <p:cNvPr id="490" name="CustomShape 6"/>
          <p:cNvSpPr/>
          <p:nvPr/>
        </p:nvSpPr>
        <p:spPr>
          <a:xfrm>
            <a:off x="-2213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Kubernetes provides...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91" name="CustomShape 7"/>
          <p:cNvSpPr/>
          <p:nvPr/>
        </p:nvSpPr>
        <p:spPr>
          <a:xfrm>
            <a:off x="1119600" y="4191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...on top of Linux Clusters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1"/>
          <a:stretch/>
        </p:blipFill>
        <p:spPr>
          <a:xfrm>
            <a:off x="137520" y="3202920"/>
            <a:ext cx="1594800" cy="154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2796566-51AC-4577-88E1-041295576FA5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94" name="CustomShape 2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0F31E7C0-E878-4165-9869-196D93095BB5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-1709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Kubernetes architecture...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tretch/>
        </p:blipFill>
        <p:spPr>
          <a:xfrm>
            <a:off x="1787760" y="587880"/>
            <a:ext cx="6231240" cy="441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182880" y="640440"/>
            <a:ext cx="2463840" cy="1026000"/>
          </a:xfrm>
          <a:prstGeom prst="rect">
            <a:avLst/>
          </a:prstGeom>
          <a:gradFill rotWithShape="0">
            <a:gsLst>
              <a:gs pos="0">
                <a:srgbClr val="007fff"/>
              </a:gs>
              <a:gs pos="100000">
                <a:srgbClr val="00ffff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2"/>
          <p:cNvSpPr/>
          <p:nvPr/>
        </p:nvSpPr>
        <p:spPr>
          <a:xfrm>
            <a:off x="-556920" y="644040"/>
            <a:ext cx="4118040" cy="42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Some prominent users: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Amazon Web Services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IBM Watson Services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IBM’s top clients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9" name="CustomShape 3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59866FA1-7A30-4022-A130-60DDC342FF92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00" name="CustomShape 4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C3355DA8-282B-4083-A978-A2E1CF2E7B46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01" name="CustomShape 5"/>
          <p:cNvSpPr/>
          <p:nvPr/>
        </p:nvSpPr>
        <p:spPr>
          <a:xfrm>
            <a:off x="2468880" y="731880"/>
            <a:ext cx="3469680" cy="28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IBM Plex Sans"/>
                <a:ea typeface="DejaVu Sans"/>
              </a:rPr>
              <a:t>AutoML, Deployment, Reproducibility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IBM Plex Sans"/>
                <a:ea typeface="DejaVu Sans"/>
              </a:rPr>
              <a:t>    </a:t>
            </a:r>
            <a:r>
              <a:rPr b="0" i="1" lang="en-US" sz="2800" spc="-1" strike="noStrike">
                <a:solidFill>
                  <a:srgbClr val="000000"/>
                </a:solidFill>
                <a:latin typeface="IBM Plex Sans"/>
                <a:ea typeface="DejaVu Sans"/>
              </a:rPr>
              <a:t>Notebooks, Pipelines, Serving, Training, Scale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02" name="CustomShape 6"/>
          <p:cNvSpPr/>
          <p:nvPr/>
        </p:nvSpPr>
        <p:spPr>
          <a:xfrm>
            <a:off x="-2213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Kubeflow provides...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03" name="CustomShape 7"/>
          <p:cNvSpPr/>
          <p:nvPr/>
        </p:nvSpPr>
        <p:spPr>
          <a:xfrm>
            <a:off x="-1573560" y="3884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...on top of Kubernetes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111240" y="2653920"/>
            <a:ext cx="1621080" cy="157932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2"/>
          <a:stretch/>
        </p:blipFill>
        <p:spPr>
          <a:xfrm>
            <a:off x="6096240" y="0"/>
            <a:ext cx="303300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4663440" y="158400"/>
            <a:ext cx="4292640" cy="1026000"/>
          </a:xfrm>
          <a:prstGeom prst="rect">
            <a:avLst/>
          </a:prstGeom>
          <a:gradFill rotWithShape="0">
            <a:gsLst>
              <a:gs pos="0">
                <a:srgbClr val="007fff"/>
              </a:gs>
              <a:gs pos="100000">
                <a:srgbClr val="00ffff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4791600" y="193680"/>
            <a:ext cx="4118040" cy="42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Some prominent users: Three IBM clients, one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Fortune 500 company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8" name="CustomShape 3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35C1F8BC-8E4F-48A6-8265-18557BFEA16E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09" name="CustomShape 4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45A0384E-C3E5-45B9-80EC-DDBC6FEFD555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10" name="CustomShape 5"/>
          <p:cNvSpPr/>
          <p:nvPr/>
        </p:nvSpPr>
        <p:spPr>
          <a:xfrm>
            <a:off x="-2103120" y="1208880"/>
            <a:ext cx="1007496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No Code / Low Code ML Pipeline Design 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Re-usable pipeline components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Interchangeability of Engines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(Kubeflow, Airfow, ...)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11" name="CustomShape 6"/>
          <p:cNvSpPr/>
          <p:nvPr/>
        </p:nvSpPr>
        <p:spPr>
          <a:xfrm>
            <a:off x="-2789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Elyra provides...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12" name="CustomShape 7"/>
          <p:cNvSpPr/>
          <p:nvPr/>
        </p:nvSpPr>
        <p:spPr>
          <a:xfrm>
            <a:off x="1443960" y="4191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...on top of JupyerLab, VSCode, ...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182880" y="2928240"/>
            <a:ext cx="1915200" cy="191664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4918320" y="2566800"/>
            <a:ext cx="4191120" cy="203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4663440" y="158400"/>
            <a:ext cx="4292640" cy="1026000"/>
          </a:xfrm>
          <a:prstGeom prst="rect">
            <a:avLst/>
          </a:prstGeom>
          <a:gradFill rotWithShape="0">
            <a:gsLst>
              <a:gs pos="0">
                <a:srgbClr val="007fff"/>
              </a:gs>
              <a:gs pos="100000">
                <a:srgbClr val="00ffff"/>
              </a:gs>
            </a:gsLst>
            <a:lin ang="36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"/>
          <p:cNvSpPr/>
          <p:nvPr/>
        </p:nvSpPr>
        <p:spPr>
          <a:xfrm>
            <a:off x="4791600" y="193680"/>
            <a:ext cx="4118040" cy="42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Current users:</a:t>
            </a:r>
            <a:br/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University Hospital Basel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latin typeface="IBM Plex Sans"/>
                <a:ea typeface="IBM Plex Sans"/>
              </a:rPr>
              <a:t>Motion.AI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2F1F109B-5A7B-4DD9-9A01-87755F75B761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18" name="CustomShape 4"/>
          <p:cNvSpPr/>
          <p:nvPr/>
        </p:nvSpPr>
        <p:spPr>
          <a:xfrm>
            <a:off x="7086600" y="4808520"/>
            <a:ext cx="1823040" cy="16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</a:pPr>
            <a:fld id="{BF2C69D8-C44E-4884-B48F-183DCC6881A1}" type="slidenum">
              <a:rPr b="0" lang="en-US" sz="600" spc="-1" strike="noStrike">
                <a:solidFill>
                  <a:srgbClr val="000000"/>
                </a:solidFill>
                <a:latin typeface="IBM Plex Sans"/>
                <a:ea typeface="DejaVu Sans"/>
              </a:rPr>
              <a:t>&lt;number&gt;</a:t>
            </a:fld>
            <a:endParaRPr b="0" lang="en-US" sz="600" spc="-1" strike="noStrike">
              <a:latin typeface="Arial"/>
            </a:endParaRPr>
          </a:p>
        </p:txBody>
      </p:sp>
      <p:sp>
        <p:nvSpPr>
          <p:cNvPr id="519" name="CustomShape 5"/>
          <p:cNvSpPr/>
          <p:nvPr/>
        </p:nvSpPr>
        <p:spPr>
          <a:xfrm>
            <a:off x="-946800" y="1539000"/>
            <a:ext cx="10074960" cy="272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Portability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No Code / Low Code 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Pipeline Components 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Jupyter Notebooks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600" spc="-1" strike="noStrike">
                <a:solidFill>
                  <a:srgbClr val="000000"/>
                </a:solidFill>
                <a:latin typeface="IBM Plex Sans"/>
                <a:ea typeface="DejaVu Sans"/>
              </a:rPr>
              <a:t>Sample Pipelines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520" name="CustomShape 6"/>
          <p:cNvSpPr/>
          <p:nvPr/>
        </p:nvSpPr>
        <p:spPr>
          <a:xfrm>
            <a:off x="-2789640" y="-34776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CLAIMED...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21" name="CustomShape 7"/>
          <p:cNvSpPr/>
          <p:nvPr/>
        </p:nvSpPr>
        <p:spPr>
          <a:xfrm>
            <a:off x="1443960" y="4191480"/>
            <a:ext cx="9066600" cy="12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...on top of Elyra and Kubeflow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22" name="" descr=""/>
          <p:cNvPicPr/>
          <p:nvPr/>
        </p:nvPicPr>
        <p:blipFill>
          <a:blip r:embed="rId1"/>
          <a:stretch/>
        </p:blipFill>
        <p:spPr>
          <a:xfrm>
            <a:off x="7347240" y="1275480"/>
            <a:ext cx="1609200" cy="3203640"/>
          </a:xfrm>
          <a:prstGeom prst="rect">
            <a:avLst/>
          </a:prstGeom>
          <a:ln>
            <a:noFill/>
          </a:ln>
        </p:spPr>
      </p:pic>
      <p:sp>
        <p:nvSpPr>
          <p:cNvPr id="523" name="CustomShape 8"/>
          <p:cNvSpPr/>
          <p:nvPr/>
        </p:nvSpPr>
        <p:spPr>
          <a:xfrm>
            <a:off x="-91440" y="640440"/>
            <a:ext cx="3470040" cy="93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omponent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ibrary for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AI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,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achine Learning,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TL and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ata Science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2"/>
          <a:stretch/>
        </p:blipFill>
        <p:spPr>
          <a:xfrm>
            <a:off x="182880" y="3954240"/>
            <a:ext cx="2224080" cy="89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Colors 2</Template>
  <TotalTime>5077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2021-02-02T17:37:21Z</dcterms:created>
  <dc:creator>Jonah Schrogin</dc:creator>
  <dc:description/>
  <dc:language>en-US</dc:language>
  <cp:lastModifiedBy/>
  <dcterms:modified xsi:type="dcterms:W3CDTF">2021-09-14T15:59:20Z</dcterms:modified>
  <cp:revision>186</cp:revision>
  <dc:subject/>
  <dc:title>Welcome to the IBM Presentation Template — IBM Plex variant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73</vt:i4>
  </property>
</Properties>
</file>